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Montserrat Medium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MontserratMedium-regular.fntdata"/><Relationship Id="rId27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Medium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Medium-boldItalic.fntdata"/><Relationship Id="rId30" Type="http://schemas.openxmlformats.org/officeDocument/2006/relationships/font" Target="fonts/MontserratMedium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a18b99c1c_6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a18b99c1c_6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d2310990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d2310990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8745a417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8745a41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d2310990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d2310990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4d08148f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4d08148f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d23109902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d23109902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a18b99c1c_6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4a18b99c1c_6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5b4646fa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5b4646fa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4d08148f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4d08148f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potential size of the market you are addressing. </a:t>
            </a:r>
            <a:r>
              <a:rPr lang="en">
                <a:solidFill>
                  <a:schemeClr val="dk1"/>
                </a:solidFill>
              </a:rPr>
              <a:t>Why we tap on this industry of agriculture because … particularly in 2018 </a:t>
            </a:r>
            <a:endParaRPr sz="105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d2310990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d2310990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Reference: </a:t>
            </a:r>
            <a:r>
              <a:rPr lang="en"/>
              <a:t>https://english.vov.vn/trade/vietnams-farm-produce-struggles-to-overcome-technical-barriers-382493.vov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5b4646fa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5b4646fa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4d08148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4d08148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2a0a93afb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2a0a93afb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2a0a93afb_3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2a0a93afb_3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proposition - Focus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9" Type="http://schemas.openxmlformats.org/officeDocument/2006/relationships/image" Target="../media/image10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Relationship Id="rId7" Type="http://schemas.openxmlformats.org/officeDocument/2006/relationships/image" Target="../media/image16.png"/><Relationship Id="rId8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2.png"/><Relationship Id="rId7" Type="http://schemas.openxmlformats.org/officeDocument/2006/relationships/image" Target="../media/image8.png"/><Relationship Id="rId8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8975" y="1490663"/>
            <a:ext cx="2686050" cy="235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/>
          <p:nvPr/>
        </p:nvSpPr>
        <p:spPr>
          <a:xfrm>
            <a:off x="2832100" y="1244600"/>
            <a:ext cx="3581400" cy="313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1763" y="1244600"/>
            <a:ext cx="2183775" cy="19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3185150" y="3263900"/>
            <a:ext cx="28728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Wowtrace 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- We WOW the AgriWorld -</a:t>
            </a:r>
            <a:endParaRPr i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 txBox="1"/>
          <p:nvPr/>
        </p:nvSpPr>
        <p:spPr>
          <a:xfrm>
            <a:off x="-228600" y="793425"/>
            <a:ext cx="9239400" cy="4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28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  </a:t>
            </a: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WOW supports FARMERS </a:t>
            </a:r>
            <a:endParaRPr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Timely reactions to unexpected conditions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Proactive actions by anticipating future events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Crop quality improvement  with best practices suggested by machine learning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→ Increase productivity</a:t>
            </a: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1800">
                <a:solidFill>
                  <a:srgbClr val="83C341"/>
                </a:solidFill>
                <a:latin typeface="Montserrat"/>
                <a:ea typeface="Montserrat"/>
                <a:cs typeface="Montserrat"/>
                <a:sym typeface="Montserrat"/>
              </a:rPr>
              <a:t>while</a:t>
            </a: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1800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minimizing human mistakes  </a:t>
            </a:r>
            <a:endParaRPr b="1" sz="1800">
              <a:solidFill>
                <a:srgbClr val="79BC3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79BC3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     WOW enhances the WHOLE SUPPLY CHAIN 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Data automatically collected by sensors to reduce risks of fraud and 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error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Credibility &amp; transparency amongst related independent parties in the supply chain from farmers/ producers - distributors - retailers - consumers </a:t>
            </a:r>
            <a:endParaRPr>
              <a:solidFill>
                <a:srgbClr val="79BC3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→ Gain transparency &amp; credibility </a:t>
            </a:r>
            <a:endParaRPr sz="1800"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/>
          <p:nvPr/>
        </p:nvSpPr>
        <p:spPr>
          <a:xfrm>
            <a:off x="117575" y="113675"/>
            <a:ext cx="51294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APPLICATION  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/>
        </p:nvSpPr>
        <p:spPr>
          <a:xfrm>
            <a:off x="-228600" y="793425"/>
            <a:ext cx="9239400" cy="41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28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  </a:t>
            </a: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WOW for mass adoption</a:t>
            </a: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Consumers demand transparency about food safety and environment caring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Not necessarily adopt cryptocurrency/tokens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Friendly UI and UX with no app installation or software set-up required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→ </a:t>
            </a:r>
            <a:r>
              <a:rPr b="1" lang="en" sz="1800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Brings what consumers need in the way they want</a:t>
            </a:r>
            <a:r>
              <a:rPr b="1" lang="en" sz="1800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 b="1" sz="1800">
              <a:solidFill>
                <a:srgbClr val="79BC3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79BC3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     WOW for social mission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Increases confidence in data integrity and reduces risk from counterfeits, business frauds, and gray markets.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More safety, more trust, more efficiency for food supply chain</a:t>
            </a:r>
            <a:endParaRPr>
              <a:solidFill>
                <a:srgbClr val="79BC3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→ The better food we have, the better life we live</a:t>
            </a:r>
            <a:endParaRPr sz="1800"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/>
          <p:nvPr/>
        </p:nvSpPr>
        <p:spPr>
          <a:xfrm>
            <a:off x="117575" y="113675"/>
            <a:ext cx="51294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APPLICATION  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4"/>
          <p:cNvSpPr txBox="1"/>
          <p:nvPr/>
        </p:nvSpPr>
        <p:spPr>
          <a:xfrm>
            <a:off x="193775" y="113675"/>
            <a:ext cx="51294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COMPONENT STACK 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6" name="Google Shape;16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138" y="1001925"/>
            <a:ext cx="8153725" cy="380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 txBox="1"/>
          <p:nvPr/>
        </p:nvSpPr>
        <p:spPr>
          <a:xfrm>
            <a:off x="193775" y="113675"/>
            <a:ext cx="59925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DEVELOPMENT MILESTONES 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144000" y="793425"/>
            <a:ext cx="4220700" cy="3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Milestone #1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Supply Chain PoC</a:t>
            </a:r>
            <a:endParaRPr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Supply Chain MVP 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AgriTrace BackOffice Web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800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Consumer Web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Milestone #2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Telemetry data service PoC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Telemetry data service MVP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AgriSmart MVP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8572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AgriSmart BackOffice MVP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8572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AgriSmart Dashboard MVP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>
            <a:off x="4230300" y="793425"/>
            <a:ext cx="4659900" cy="3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Milestone #3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Enhanced Supply Chain (w/ telemetry data)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800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AgriTrace BackOffice Web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800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Consumer Web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Enhanced AgriSmart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800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AgriSmart BackOffice and Dashboard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Milestone #4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Real-time analysis PoC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Predictive analysis PoC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First MVP of real-time analysis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Guideline for analysis development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85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 txBox="1"/>
          <p:nvPr/>
        </p:nvSpPr>
        <p:spPr>
          <a:xfrm>
            <a:off x="193775" y="113675"/>
            <a:ext cx="67536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TEAM PROFILE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" name="Google Shape;183;p26"/>
          <p:cNvSpPr txBox="1"/>
          <p:nvPr/>
        </p:nvSpPr>
        <p:spPr>
          <a:xfrm>
            <a:off x="1902888" y="2642409"/>
            <a:ext cx="16515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Tan Do</a:t>
            </a:r>
            <a:endParaRPr b="1" sz="12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Technical Leader</a:t>
            </a:r>
            <a:endParaRPr b="1" sz="1200">
              <a:solidFill>
                <a:srgbClr val="79BC3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" name="Google Shape;184;p26"/>
          <p:cNvSpPr/>
          <p:nvPr/>
        </p:nvSpPr>
        <p:spPr>
          <a:xfrm>
            <a:off x="1846663" y="3156300"/>
            <a:ext cx="1886400" cy="14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rPr lang="en" sz="10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+7 years experience in developing complex web-based applications, and processes. He focuses on quality, involved in identifying best practices, technologies, and standards. </a:t>
            </a:r>
            <a:endParaRPr sz="10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" name="Google Shape;185;p26"/>
          <p:cNvSpPr txBox="1"/>
          <p:nvPr/>
        </p:nvSpPr>
        <p:spPr>
          <a:xfrm>
            <a:off x="5480262" y="2653150"/>
            <a:ext cx="18270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Dat Ha</a:t>
            </a:r>
            <a:endParaRPr b="1" sz="12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Backend Developer</a:t>
            </a:r>
            <a:endParaRPr b="1" sz="1100">
              <a:solidFill>
                <a:srgbClr val="79BC3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63B8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" name="Google Shape;186;p26"/>
          <p:cNvSpPr/>
          <p:nvPr/>
        </p:nvSpPr>
        <p:spPr>
          <a:xfrm>
            <a:off x="5573397" y="3257725"/>
            <a:ext cx="18093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rPr lang="en" sz="10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G</a:t>
            </a:r>
            <a:r>
              <a:rPr lang="en" sz="10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raduated from University of Science. He has 2 year experience as full stack developer.</a:t>
            </a:r>
            <a:endParaRPr sz="10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p26"/>
          <p:cNvSpPr/>
          <p:nvPr/>
        </p:nvSpPr>
        <p:spPr>
          <a:xfrm>
            <a:off x="3685680" y="3166725"/>
            <a:ext cx="19440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Graduated from University of Technology and finished at top 2 of IBL internship program. Phương wants to become professional blockchain developer.</a:t>
            </a:r>
            <a:endParaRPr sz="10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8" name="Google Shape;188;p26"/>
          <p:cNvSpPr txBox="1"/>
          <p:nvPr/>
        </p:nvSpPr>
        <p:spPr>
          <a:xfrm>
            <a:off x="3610624" y="2630388"/>
            <a:ext cx="19440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263B80"/>
                </a:solidFill>
                <a:latin typeface="Montserrat"/>
                <a:ea typeface="Montserrat"/>
                <a:cs typeface="Montserrat"/>
                <a:sym typeface="Montserrat"/>
              </a:rPr>
              <a:t>Phuong Do</a:t>
            </a:r>
            <a:endParaRPr b="1" sz="1200">
              <a:solidFill>
                <a:srgbClr val="263B8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Blockchain Developer</a:t>
            </a:r>
            <a:endParaRPr b="1" sz="1200">
              <a:solidFill>
                <a:srgbClr val="79BC3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" name="Google Shape;189;p26"/>
          <p:cNvSpPr/>
          <p:nvPr/>
        </p:nvSpPr>
        <p:spPr>
          <a:xfrm>
            <a:off x="-39728" y="3138373"/>
            <a:ext cx="1886400" cy="14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rPr lang="en" sz="10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+12 years experience in Business Development and Finance Analysis/Analytics positions at various international companies. He believes that blockchain technology shall play an influential role in all existing industries.</a:t>
            </a:r>
            <a:endParaRPr sz="10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rPr lang="en" sz="10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i="0" sz="1000" u="none" cap="none" strike="noStrike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p26"/>
          <p:cNvSpPr txBox="1"/>
          <p:nvPr/>
        </p:nvSpPr>
        <p:spPr>
          <a:xfrm>
            <a:off x="-97325" y="2619915"/>
            <a:ext cx="1944000" cy="3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Nam Nguyen </a:t>
            </a:r>
            <a:endParaRPr b="1" sz="12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3C341"/>
                </a:solidFill>
                <a:latin typeface="Montserrat"/>
                <a:ea typeface="Montserrat"/>
                <a:cs typeface="Montserrat"/>
                <a:sym typeface="Montserrat"/>
              </a:rPr>
              <a:t>Project Director</a:t>
            </a:r>
            <a:endParaRPr b="1" sz="1100">
              <a:solidFill>
                <a:srgbClr val="83C34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1" name="Google Shape;19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9838" y="1359769"/>
            <a:ext cx="1179574" cy="117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38854" y="1355357"/>
            <a:ext cx="1179574" cy="117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22358" y="1358694"/>
            <a:ext cx="1179574" cy="117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78988" y="1404207"/>
            <a:ext cx="1179574" cy="117957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6"/>
          <p:cNvSpPr txBox="1"/>
          <p:nvPr/>
        </p:nvSpPr>
        <p:spPr>
          <a:xfrm>
            <a:off x="7038950" y="2653150"/>
            <a:ext cx="22461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Luan Do</a:t>
            </a:r>
            <a:endParaRPr b="1" sz="12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Blockchain Developer</a:t>
            </a:r>
            <a:endParaRPr b="1" sz="1100">
              <a:solidFill>
                <a:srgbClr val="79BC3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63B8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" name="Google Shape;196;p26"/>
          <p:cNvSpPr/>
          <p:nvPr/>
        </p:nvSpPr>
        <p:spPr>
          <a:xfrm>
            <a:off x="7347372" y="3160025"/>
            <a:ext cx="18093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</a:pPr>
            <a:r>
              <a:rPr lang="en" sz="10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+ 12 years of experience in software. He also gained the Best paper award – a conference for Young Researcher 2014 in University of Information Technology.</a:t>
            </a:r>
            <a:endParaRPr sz="10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7" name="Google Shape;197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572175" y="1355357"/>
            <a:ext cx="1179576" cy="1179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3" y="0"/>
            <a:ext cx="91270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7"/>
          <p:cNvSpPr txBox="1"/>
          <p:nvPr/>
        </p:nvSpPr>
        <p:spPr>
          <a:xfrm>
            <a:off x="0" y="2165017"/>
            <a:ext cx="9126900" cy="12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b="1"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4572700" y="1043025"/>
            <a:ext cx="42030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1. </a:t>
            </a: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APPLICATION INTRODUCTION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4572700" y="1568883"/>
            <a:ext cx="40413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2. HOW IT WORKS 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4572700" y="2094741"/>
            <a:ext cx="40413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1430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. BUSINESS APPLICATION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906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 rot="-5400000">
            <a:off x="101625" y="2163600"/>
            <a:ext cx="3370500" cy="8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CONTENT</a:t>
            </a:r>
            <a:endParaRPr b="1"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4572700" y="2620615"/>
            <a:ext cx="40413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1430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. TEAM PROFILE 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236250" y="1174425"/>
            <a:ext cx="8671200" cy="24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Wowtrace</a:t>
            </a:r>
            <a:r>
              <a:rPr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provides a total solution combining </a:t>
            </a:r>
            <a:r>
              <a:rPr b="1"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IoT </a:t>
            </a:r>
            <a:r>
              <a:rPr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and </a:t>
            </a:r>
            <a:r>
              <a:rPr b="1"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Blockchain </a:t>
            </a:r>
            <a:r>
              <a:rPr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technologies on </a:t>
            </a:r>
            <a:r>
              <a:rPr b="1"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Cloud </a:t>
            </a:r>
            <a:r>
              <a:rPr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platforms and infrastructures. This is dedicated to enhancing </a:t>
            </a:r>
            <a:r>
              <a:rPr b="1"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Sustainable Growth </a:t>
            </a:r>
            <a:r>
              <a:rPr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and </a:t>
            </a:r>
            <a:r>
              <a:rPr b="1"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Transparency </a:t>
            </a:r>
            <a:r>
              <a:rPr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from Farm-to-Fork, as well as encouraging </a:t>
            </a:r>
            <a:r>
              <a:rPr i="1"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Business Ethics</a:t>
            </a:r>
            <a:r>
              <a:rPr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i="1"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Corporate Social Responsibility</a:t>
            </a:r>
            <a:r>
              <a:rPr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. Thereby, we pave the way for Vietnamese agricultural commodities to join the global value chain.</a:t>
            </a:r>
            <a:endParaRPr sz="16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571500" y="444500"/>
            <a:ext cx="8204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571500" y="3638150"/>
            <a:ext cx="82041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800">
                <a:solidFill>
                  <a:srgbClr val="83C341"/>
                </a:solidFill>
                <a:latin typeface="Montserrat"/>
                <a:ea typeface="Montserrat"/>
                <a:cs typeface="Montserrat"/>
                <a:sym typeface="Montserrat"/>
              </a:rPr>
              <a:t>ABCI = AI x Blockchain x Cloud x IoT</a:t>
            </a:r>
            <a:endParaRPr b="1" sz="4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193775" y="113675"/>
            <a:ext cx="51294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EXECUTIVE SUMMARY 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220200" y="1022025"/>
            <a:ext cx="4241400" cy="3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Statistics in </a:t>
            </a:r>
            <a:r>
              <a:rPr b="1"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2018</a:t>
            </a: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</a:t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5143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 Medium"/>
              <a:buChar char="-"/>
            </a:pPr>
            <a:r>
              <a:rPr b="1"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Growth rate reaches the</a:t>
            </a: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b="1"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peak</a:t>
            </a: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b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 recent 7 years: 3.76% </a:t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5143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 Medium"/>
              <a:buChar char="-"/>
            </a:pPr>
            <a:r>
              <a:rPr b="1"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Export value hits the record</a:t>
            </a:r>
            <a:b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40.02 billion USD</a:t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5143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 Medium"/>
              <a:buChar char="-"/>
            </a:pPr>
            <a:r>
              <a:rPr b="1"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World top ranking for export </a:t>
            </a:r>
            <a:br>
              <a:rPr b="1"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Rice, coffee, rubber, tea, black pepper, coconut,... </a:t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193775" y="113675"/>
            <a:ext cx="51294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BUSINESS OPPORTUNITIES 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76200" y="914400"/>
            <a:ext cx="90678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Vietnam’s agriculture is a major player in national economy &amp; has made enormous progress. </a:t>
            </a: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4710250" y="4275050"/>
            <a:ext cx="45135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Vietnam Agriculture GDP Growth (2012 - 2018)  </a:t>
            </a:r>
            <a:endParaRPr b="1" sz="1200">
              <a:solidFill>
                <a:srgbClr val="666666"/>
              </a:solidFill>
            </a:endParaRPr>
          </a:p>
        </p:txBody>
      </p:sp>
      <p:grpSp>
        <p:nvGrpSpPr>
          <p:cNvPr id="91" name="Google Shape;91;p16"/>
          <p:cNvGrpSpPr/>
          <p:nvPr/>
        </p:nvGrpSpPr>
        <p:grpSpPr>
          <a:xfrm>
            <a:off x="4483750" y="1916450"/>
            <a:ext cx="4321550" cy="2284476"/>
            <a:chOff x="4788550" y="1992650"/>
            <a:chExt cx="4321550" cy="2284476"/>
          </a:xfrm>
        </p:grpSpPr>
        <p:pic>
          <p:nvPicPr>
            <p:cNvPr id="92" name="Google Shape;92;p16"/>
            <p:cNvPicPr preferRelativeResize="0"/>
            <p:nvPr/>
          </p:nvPicPr>
          <p:blipFill rotWithShape="1">
            <a:blip r:embed="rId5">
              <a:alphaModFix/>
            </a:blip>
            <a:srcRect b="2597" l="2795" r="1455" t="13326"/>
            <a:stretch/>
          </p:blipFill>
          <p:spPr>
            <a:xfrm>
              <a:off x="4788550" y="1992650"/>
              <a:ext cx="4321550" cy="22844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3" name="Google Shape;93;p16"/>
            <p:cNvSpPr txBox="1"/>
            <p:nvPr/>
          </p:nvSpPr>
          <p:spPr>
            <a:xfrm>
              <a:off x="5158900" y="4115125"/>
              <a:ext cx="261600" cy="162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 txBox="1"/>
            <p:nvPr/>
          </p:nvSpPr>
          <p:spPr>
            <a:xfrm>
              <a:off x="5844700" y="4115125"/>
              <a:ext cx="323100" cy="162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6"/>
            <p:cNvSpPr txBox="1"/>
            <p:nvPr/>
          </p:nvSpPr>
          <p:spPr>
            <a:xfrm>
              <a:off x="6530500" y="4115125"/>
              <a:ext cx="323100" cy="162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6"/>
            <p:cNvSpPr txBox="1"/>
            <p:nvPr/>
          </p:nvSpPr>
          <p:spPr>
            <a:xfrm>
              <a:off x="7292500" y="4115125"/>
              <a:ext cx="323100" cy="162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6"/>
            <p:cNvSpPr txBox="1"/>
            <p:nvPr/>
          </p:nvSpPr>
          <p:spPr>
            <a:xfrm>
              <a:off x="7978300" y="4115125"/>
              <a:ext cx="323100" cy="162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8" name="Google Shape;9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1025" y="2015600"/>
            <a:ext cx="469800" cy="451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1950" y="2752775"/>
            <a:ext cx="469800" cy="476100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2421" y="3528927"/>
            <a:ext cx="469800" cy="457500"/>
          </a:xfrm>
          <a:prstGeom prst="flowChartConnector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/>
        </p:nvSpPr>
        <p:spPr>
          <a:xfrm>
            <a:off x="144000" y="1022025"/>
            <a:ext cx="8856000" cy="3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food supply chain is the most </a:t>
            </a:r>
            <a:r>
              <a:rPr b="1"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complex</a:t>
            </a: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and </a:t>
            </a:r>
            <a:r>
              <a:rPr b="1"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fragmented</a:t>
            </a: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of all supply chains with various producers and intermediaries and creates uncertainty and risk.  </a:t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 Medium"/>
              <a:buChar char="-"/>
            </a:pP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Farmers miss many opportunities to export their products because 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food safety</a:t>
            </a: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&amp; quality are underqualified or unprovable &amp; untraceable. </a:t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 Medium"/>
              <a:buChar char="-"/>
            </a:pP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Lack of transparency</a:t>
            </a: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&amp; credibility among multiple stakeholders in agricultural supply chain </a:t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 Medium"/>
              <a:buChar char="-"/>
            </a:pP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Farming productivity is still low because of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 ineffective farming</a:t>
            </a: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method &amp; lack of technology support. </a:t>
            </a:r>
            <a:endParaRPr b="1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7" name="Google Shape;10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/>
          <p:nvPr/>
        </p:nvSpPr>
        <p:spPr>
          <a:xfrm>
            <a:off x="193775" y="113675"/>
            <a:ext cx="51294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STATEMENTS </a:t>
            </a: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/>
        </p:nvSpPr>
        <p:spPr>
          <a:xfrm>
            <a:off x="246550" y="945825"/>
            <a:ext cx="8656800" cy="1761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Smart Farm Management</a:t>
            </a:r>
            <a:endParaRPr b="1"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03200" lvl="0" marL="9715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 Medium"/>
              <a:buChar char="●"/>
            </a:pP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IoT sensor integration</a:t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03200" lvl="0" marL="9715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 Medium"/>
              <a:buChar char="●"/>
            </a:pP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Real-time Data Analysis (AI)</a:t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03200" lvl="0" marL="97155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1C4587"/>
              </a:buClr>
              <a:buSzPts val="1400"/>
              <a:buFont typeface="Montserrat Medium"/>
              <a:buChar char="●"/>
            </a:pP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Predictive Analysis (Machine Learning) </a:t>
            </a:r>
            <a:endParaRPr b="1"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/>
        </p:nvSpPr>
        <p:spPr>
          <a:xfrm>
            <a:off x="117575" y="113675"/>
            <a:ext cx="51294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APPLICATION INTRODUCTION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246550" y="2923300"/>
            <a:ext cx="8656800" cy="17619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Transparent Traceability </a:t>
            </a:r>
            <a:r>
              <a:rPr b="1" lang="en" sz="1600">
                <a:solidFill>
                  <a:srgbClr val="1C4587"/>
                </a:solidFill>
              </a:rPr>
              <a:t> </a:t>
            </a:r>
            <a:endParaRPr b="1"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03200" lvl="0" marL="9715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 Medium"/>
              <a:buChar char="●"/>
            </a:pP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IoT sensors for Data inputs</a:t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03200" lvl="0" marL="9715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 Medium"/>
              <a:buChar char="●"/>
            </a:pPr>
            <a:r>
              <a:rPr lang="en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Blockchain for Secure, Immutable &amp; Decentralized Database</a:t>
            </a:r>
            <a:r>
              <a:rPr lang="en" sz="1200">
                <a:solidFill>
                  <a:srgbClr val="1C458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1"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144000" y="793425"/>
            <a:ext cx="8856000" cy="3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Make the Farm SMART </a:t>
            </a: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Again</a:t>
            </a: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Use multiple IoT 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sensors</a:t>
            </a:r>
            <a:r>
              <a:rPr b="1"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to collect telemetry data in real-time thank to AWS IoT platform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Store 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the data 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in a database powered by</a:t>
            </a:r>
            <a:r>
              <a:rPr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big data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technology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Analyze data with various</a:t>
            </a:r>
            <a:r>
              <a:rPr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algorithms for insights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Data mining algorithms for best agricultural production practices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○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 algorithms to early detect abnormals and perform predictive analyses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Display 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real-time</a:t>
            </a:r>
            <a:r>
              <a:rPr b="1"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data and analysis outcomes on the dashboard over smart devices (TV, PC, smartphone, etc.)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Notify farmer with important events for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 timely reactions</a:t>
            </a:r>
            <a:endParaRPr>
              <a:solidFill>
                <a:srgbClr val="1C458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193775" y="113675"/>
            <a:ext cx="51294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HOW IT WORKS (1) 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144000" y="793425"/>
            <a:ext cx="8856000" cy="3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Make the Farm </a:t>
            </a:r>
            <a:r>
              <a:rPr b="1" lang="en" sz="18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TRANSPARENT Again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Employ 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blockchain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as a verifiable and tampering-resistant database to provide</a:t>
            </a:r>
            <a:r>
              <a:rPr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proof-of-transparency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of the physical products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Store telemetry data footprints periodically in blockchain to provide</a:t>
            </a:r>
            <a:r>
              <a:rPr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proof-of-origin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of historical data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Use 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QR-code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stickers for identifying and tracking agricultural products 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Store t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ransaction data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in blockchain to provide</a:t>
            </a:r>
            <a:r>
              <a:rPr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proof-of-untampered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transactions of various roles like farmers/producers, distributors, and retailer</a:t>
            </a:r>
            <a:endParaRPr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400"/>
              <a:buFont typeface="Montserrat"/>
              <a:buChar char="●"/>
            </a:pP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Use QR code reader (e.g., smartphone) to view</a:t>
            </a:r>
            <a:r>
              <a:rPr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>
                <a:solidFill>
                  <a:srgbClr val="79BC3B"/>
                </a:solidFill>
                <a:latin typeface="Montserrat"/>
                <a:ea typeface="Montserrat"/>
                <a:cs typeface="Montserrat"/>
                <a:sym typeface="Montserrat"/>
              </a:rPr>
              <a:t>“all” information</a:t>
            </a:r>
            <a:r>
              <a:rPr lang="en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of agricultural products</a:t>
            </a:r>
            <a:endParaRPr b="1" sz="18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/>
        </p:nvSpPr>
        <p:spPr>
          <a:xfrm>
            <a:off x="193775" y="113675"/>
            <a:ext cx="51294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HOW IT WORKS (2) 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260800" y="838913"/>
            <a:ext cx="8660400" cy="13383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WOW 1</a:t>
            </a:r>
            <a:endParaRPr b="1"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Total track-and-trace solution</a:t>
            </a:r>
            <a:r>
              <a:rPr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including Internal and External Traceability </a:t>
            </a:r>
            <a:r>
              <a:rPr i="1"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“to identify and trace the history, distribution, location and application of products, parts and materials” (UN Global Compact’s definition of traceability system)</a:t>
            </a:r>
            <a:endParaRPr i="1"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232975" y="-4212425"/>
            <a:ext cx="716050" cy="91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 txBox="1"/>
          <p:nvPr/>
        </p:nvSpPr>
        <p:spPr>
          <a:xfrm>
            <a:off x="117575" y="113675"/>
            <a:ext cx="51294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UNIQUENESS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246550" y="2285875"/>
            <a:ext cx="8660400" cy="13383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WOW 2</a:t>
            </a:r>
            <a:endParaRPr b="1"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Absolute data integrity and business transparency</a:t>
            </a:r>
            <a:r>
              <a:rPr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 through Consortium Blockchain technology while still be able to handle significant data throughput. </a:t>
            </a:r>
            <a:endParaRPr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246550" y="3702125"/>
            <a:ext cx="8660400" cy="13383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WOW 3</a:t>
            </a:r>
            <a:endParaRPr b="1"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Knowing </a:t>
            </a:r>
            <a:r>
              <a:rPr b="1"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detailed and real-time data </a:t>
            </a:r>
            <a:r>
              <a:rPr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of agriculture products via the total integration of the latest technology sets - ABCI</a:t>
            </a:r>
            <a:endParaRPr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1C4587"/>
                </a:solidFill>
                <a:latin typeface="Montserrat"/>
                <a:ea typeface="Montserrat"/>
                <a:cs typeface="Montserrat"/>
                <a:sym typeface="Montserrat"/>
              </a:rPr>
              <a:t>ABCI =  AI  x  Blockchain  x  Cloud  x  IoT</a:t>
            </a:r>
            <a:endParaRPr sz="1300">
              <a:solidFill>
                <a:srgbClr val="1C45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